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Lexend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exend-regular.fntdata"/><Relationship Id="rId14" Type="http://schemas.openxmlformats.org/officeDocument/2006/relationships/slide" Target="slides/slide9.xml"/><Relationship Id="rId16" Type="http://schemas.openxmlformats.org/officeDocument/2006/relationships/font" Target="fonts/Lexen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9d8ef9fd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9d8ef9fd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a741e31311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a741e31311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d8ef9fd9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d8ef9fd9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741e31311_3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741e31311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d8ef9fd9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9d8ef9fd9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d94da1f26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9d94da1f2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d94da1f26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d94da1f26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9d94da1f2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9d94da1f2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-42350" y="1512125"/>
            <a:ext cx="91440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highlight>
                  <a:srgbClr val="8066E6"/>
                </a:highlight>
                <a:latin typeface="Lexend"/>
                <a:ea typeface="Lexend"/>
                <a:cs typeface="Lexend"/>
                <a:sym typeface="Lexend"/>
              </a:rPr>
              <a:t>ㅤCustomizing OpenAI Gym Lunar Landerㅤ</a:t>
            </a:r>
            <a:endParaRPr b="1" sz="3100">
              <a:solidFill>
                <a:schemeClr val="lt1"/>
              </a:solidFill>
              <a:highlight>
                <a:srgbClr val="8066E6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873350" y="2208613"/>
            <a:ext cx="53973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Introdução aos Sistemas Inteligentes e Autónomos</a:t>
            </a:r>
            <a:endParaRPr sz="18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00" y="206275"/>
            <a:ext cx="1191923" cy="4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6766560" y="0"/>
            <a:ext cx="24393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Lexend"/>
                <a:ea typeface="Lexend"/>
                <a:cs typeface="Lexend"/>
                <a:sym typeface="Lexend"/>
              </a:rPr>
              <a:t>Francisco Ribeiro </a:t>
            </a:r>
            <a:r>
              <a:rPr lang="en" sz="2721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" sz="2089">
                <a:latin typeface="Lexend"/>
                <a:ea typeface="Lexend"/>
                <a:cs typeface="Lexend"/>
                <a:sym typeface="Lexend"/>
              </a:rPr>
              <a:t>|  up202104797</a:t>
            </a:r>
            <a:endParaRPr sz="2089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Lexend"/>
                <a:ea typeface="Lexend"/>
                <a:cs typeface="Lexend"/>
                <a:sym typeface="Lexend"/>
              </a:rPr>
              <a:t>Marisa Azevedo  </a:t>
            </a:r>
            <a:r>
              <a:rPr lang="en" sz="2089">
                <a:latin typeface="Lexend"/>
                <a:ea typeface="Lexend"/>
                <a:cs typeface="Lexend"/>
                <a:sym typeface="Lexend"/>
              </a:rPr>
              <a:t>   |  up202108624</a:t>
            </a:r>
            <a:endParaRPr sz="2089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 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4700" y="2775413"/>
            <a:ext cx="3234582" cy="2156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7700" y="1630050"/>
            <a:ext cx="3385200" cy="24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Este ambiente simula um problema clássico de otimização da trajetória de um foguetão. O combustível é infinito, permitindo que o agente aprenda a voar e aterrar. O foguetão </a:t>
            </a:r>
            <a:r>
              <a:rPr lang="en" sz="1300">
                <a:latin typeface="Lexend"/>
                <a:ea typeface="Lexend"/>
                <a:cs typeface="Lexend"/>
                <a:sym typeface="Lexend"/>
              </a:rPr>
              <a:t>Lander é projetado com uma força inicial aleatória aplicada ao centro de massa. O objetivo é obter uma pontuação mínima de 200 pontos por episódio para considerá-lo uma solução.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150" y="21665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066E6"/>
                </a:solidFill>
                <a:latin typeface="Lexend"/>
                <a:ea typeface="Lexend"/>
                <a:cs typeface="Lexend"/>
                <a:sym typeface="Lexend"/>
              </a:rPr>
              <a:t>Ambiente</a:t>
            </a:r>
            <a:endParaRPr b="1">
              <a:solidFill>
                <a:srgbClr val="8066E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614375" y="1153200"/>
            <a:ext cx="4039500" cy="3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Existem quatro </a:t>
            </a:r>
            <a:r>
              <a:rPr b="1"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ações</a:t>
            </a: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discretas: 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●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Não fazer nada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●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Ligar motor de orientação esquerdo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●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Ligar motor de orientação direito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●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Ligar motor principal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O </a:t>
            </a:r>
            <a:r>
              <a:rPr b="1"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estado</a:t>
            </a: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é um vetor 8D que representa: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●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As coordenadas da posição do foguetão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●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As velocidades linear de eixos, x e y, e, também, a velocidade angular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●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Ângulo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●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Contato das pernas com o solo.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4294967295" type="title"/>
          </p:nvPr>
        </p:nvSpPr>
        <p:spPr>
          <a:xfrm>
            <a:off x="815075" y="81063"/>
            <a:ext cx="403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8066E6"/>
                </a:solidFill>
                <a:latin typeface="Lexend"/>
                <a:ea typeface="Lexend"/>
                <a:cs typeface="Lexend"/>
                <a:sym typeface="Lexend"/>
              </a:rPr>
              <a:t>Ambiente</a:t>
            </a:r>
            <a:endParaRPr b="1" sz="2500">
              <a:solidFill>
                <a:srgbClr val="8066E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" name="Google Shape;71;p15"/>
          <p:cNvSpPr txBox="1"/>
          <p:nvPr>
            <p:ph idx="4294967295" type="body"/>
          </p:nvPr>
        </p:nvSpPr>
        <p:spPr>
          <a:xfrm>
            <a:off x="424475" y="737200"/>
            <a:ext cx="4820700" cy="41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Para cada passo, a </a:t>
            </a:r>
            <a:r>
              <a:rPr b="1" lang="en" sz="1300">
                <a:latin typeface="Lexend"/>
                <a:ea typeface="Lexend"/>
                <a:cs typeface="Lexend"/>
                <a:sym typeface="Lexend"/>
              </a:rPr>
              <a:t>recompensa</a:t>
            </a:r>
            <a:r>
              <a:rPr lang="en" sz="1300">
                <a:latin typeface="Lexend"/>
                <a:ea typeface="Lexend"/>
                <a:cs typeface="Lexend"/>
                <a:sym typeface="Lexend"/>
              </a:rPr>
              <a:t>: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aumenta/diminui quanto mais próximo/distante o lander está da plataforma de aterragem.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aumenta/diminui quanto mais lento/rápido o lander está se movendo.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diminui quanto mais inclinado (ângulo não horizontal) o lander estiver.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aumenta em 10 pontos para cada perna em contato com o solo.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diminui em 0,03 pontos a cada frame que o motor lateral está ligado.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diminui em 0,3 pontos a cada frame que o motor principal está ligado.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O episódio recebe uma recompensa adicional de -100 ou +100 pontos para colisão ou aterragem segura, respetivamente.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0" y="810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8066E6"/>
                </a:solidFill>
                <a:latin typeface="Lexend"/>
                <a:ea typeface="Lexend"/>
                <a:cs typeface="Lexend"/>
                <a:sym typeface="Lexend"/>
              </a:rPr>
              <a:t>Modificações</a:t>
            </a:r>
            <a:endParaRPr b="1" sz="2500">
              <a:solidFill>
                <a:srgbClr val="8066E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7700" y="901300"/>
            <a:ext cx="4893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exend"/>
                <a:ea typeface="Lexend"/>
                <a:cs typeface="Lexend"/>
                <a:sym typeface="Lexend"/>
              </a:rPr>
              <a:t>Recompensa 1</a:t>
            </a:r>
            <a:endParaRPr b="1"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Quando terminado: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Dentro do espaço de aterragem, valorizamos: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O agente por estar na zona de aterragem.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As pernas estarem em contato com o solo, e a velocidade e o ângulo de aterragem não serem demasiado bruscos.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○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O agente estar no centro da zona de aterragem.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●"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Fora</a:t>
            </a:r>
            <a:r>
              <a:rPr lang="en" sz="1300">
                <a:latin typeface="Lexend"/>
                <a:ea typeface="Lexend"/>
                <a:cs typeface="Lexend"/>
                <a:sym typeface="Lexend"/>
              </a:rPr>
              <a:t> do espaço de aterragem penalizamos, visto que não cumpriu o objetivo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Durante o episódio é feita uma pequena penalização, para certificar que a aterragem é feita o mais rápido possível.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5567175" y="2842875"/>
            <a:ext cx="3259500" cy="19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exend"/>
                <a:ea typeface="Lexend"/>
                <a:cs typeface="Lexend"/>
                <a:sym typeface="Lexend"/>
              </a:rPr>
              <a:t>Recompensa 3</a:t>
            </a:r>
            <a:endParaRPr b="1"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Esta estrutura de recompensa é muito idêntica à </a:t>
            </a:r>
            <a:r>
              <a:rPr i="1" lang="en" sz="1300">
                <a:latin typeface="Lexend"/>
                <a:ea typeface="Lexend"/>
                <a:cs typeface="Lexend"/>
                <a:sym typeface="Lexend"/>
              </a:rPr>
              <a:t>recompensa 1</a:t>
            </a:r>
            <a:r>
              <a:rPr lang="en" sz="1300">
                <a:latin typeface="Lexend"/>
                <a:ea typeface="Lexend"/>
                <a:cs typeface="Lexend"/>
                <a:sym typeface="Lexend"/>
              </a:rPr>
              <a:t>, a diferença entre elas é que quando o módulo de aterragem está no ar, o módulo de aterragem é menos penalizado do que a </a:t>
            </a:r>
            <a:r>
              <a:rPr i="1" lang="en" sz="1300">
                <a:latin typeface="Lexend"/>
                <a:ea typeface="Lexend"/>
                <a:cs typeface="Lexend"/>
                <a:sym typeface="Lexend"/>
              </a:rPr>
              <a:t>recompensa 1</a:t>
            </a:r>
            <a:r>
              <a:rPr lang="en" sz="1300">
                <a:latin typeface="Lexend"/>
                <a:ea typeface="Lexend"/>
                <a:cs typeface="Lexend"/>
                <a:sym typeface="Lexend"/>
              </a:rPr>
              <a:t>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5567175" y="901300"/>
            <a:ext cx="3259500" cy="14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exend"/>
                <a:ea typeface="Lexend"/>
                <a:cs typeface="Lexend"/>
                <a:sym typeface="Lexend"/>
              </a:rPr>
              <a:t>Recompensa 2</a:t>
            </a:r>
            <a:endParaRPr b="1"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Esta estrutura de recompensas é muito semelhante à </a:t>
            </a:r>
            <a:r>
              <a:rPr i="1" lang="en" sz="1300">
                <a:latin typeface="Lexend"/>
                <a:ea typeface="Lexend"/>
                <a:cs typeface="Lexend"/>
                <a:sym typeface="Lexend"/>
              </a:rPr>
              <a:t>recompensa 1</a:t>
            </a:r>
            <a:r>
              <a:rPr lang="en" sz="1300">
                <a:latin typeface="Lexend"/>
                <a:ea typeface="Lexend"/>
                <a:cs typeface="Lexend"/>
                <a:sym typeface="Lexend"/>
              </a:rPr>
              <a:t>. A única diferença é que não penalizamos o agente por estar no ar.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428875" y="81075"/>
            <a:ext cx="571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8066E6"/>
                </a:solidFill>
                <a:latin typeface="Lexend"/>
                <a:ea typeface="Lexend"/>
                <a:cs typeface="Lexend"/>
                <a:sym typeface="Lexend"/>
              </a:rPr>
              <a:t>Algoritmos Escolhidos</a:t>
            </a:r>
            <a:endParaRPr b="1" sz="2500">
              <a:solidFill>
                <a:srgbClr val="8066E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4390525" y="1290900"/>
            <a:ext cx="3791700" cy="25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Decidimos </a:t>
            </a:r>
            <a:r>
              <a:rPr lang="en" sz="1300">
                <a:latin typeface="Lexend"/>
                <a:ea typeface="Lexend"/>
                <a:cs typeface="Lexend"/>
                <a:sym typeface="Lexend"/>
              </a:rPr>
              <a:t>experimentar</a:t>
            </a:r>
            <a:r>
              <a:rPr lang="en" sz="1300">
                <a:latin typeface="Lexend"/>
                <a:ea typeface="Lexend"/>
                <a:cs typeface="Lexend"/>
                <a:sym typeface="Lexend"/>
              </a:rPr>
              <a:t> três algoritmos diferentes: </a:t>
            </a:r>
            <a:r>
              <a:rPr b="1" lang="en" sz="1300">
                <a:latin typeface="Lexend"/>
                <a:ea typeface="Lexend"/>
                <a:cs typeface="Lexend"/>
                <a:sym typeface="Lexend"/>
              </a:rPr>
              <a:t>PPO</a:t>
            </a:r>
            <a:r>
              <a:rPr lang="en" sz="1300"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b="1" lang="en" sz="1300">
                <a:latin typeface="Lexend"/>
                <a:ea typeface="Lexend"/>
                <a:cs typeface="Lexend"/>
                <a:sym typeface="Lexend"/>
              </a:rPr>
              <a:t>A2C</a:t>
            </a:r>
            <a:r>
              <a:rPr lang="en" sz="1300">
                <a:latin typeface="Lexend"/>
                <a:ea typeface="Lexend"/>
                <a:cs typeface="Lexend"/>
                <a:sym typeface="Lexend"/>
              </a:rPr>
              <a:t> e </a:t>
            </a:r>
            <a:r>
              <a:rPr b="1" lang="en" sz="1300">
                <a:latin typeface="Lexend"/>
                <a:ea typeface="Lexend"/>
                <a:cs typeface="Lexend"/>
                <a:sym typeface="Lexend"/>
              </a:rPr>
              <a:t>DQN</a:t>
            </a:r>
            <a:endParaRPr b="1"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Para avaliar os algoritmos, utilizámos a duração de um episódio e a recompensa de um episódio. O gráfico de duração porque queremos que o módulo de aterragem aterre o mais rapidamente possível, e utilizámos o gráfico de recompensa para ver e analisar o estado e a estabilidade de um treino.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88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2195250" y="-12"/>
            <a:ext cx="475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066E6"/>
                </a:solidFill>
                <a:latin typeface="Lexend"/>
                <a:ea typeface="Lexend"/>
                <a:cs typeface="Lexend"/>
                <a:sym typeface="Lexend"/>
              </a:rPr>
              <a:t>Resultados</a:t>
            </a:r>
            <a:endParaRPr b="1">
              <a:solidFill>
                <a:srgbClr val="8066E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763" y="1611325"/>
            <a:ext cx="3548950" cy="31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363" y="1611325"/>
            <a:ext cx="3440874" cy="30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320575" y="572700"/>
            <a:ext cx="85701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N</a:t>
            </a: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otamos que o algoritmo Proximal Policy Optimization (PPO) foi ligeiramente melhor.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Por isso, decidimos treinar o agente com ele, utilizando as três estruturas de recompensas diferentes criadas por nós (mencionadas acima) que achámos que fariam sentido.</a:t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75" y="66925"/>
            <a:ext cx="2641562" cy="250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5" y="2622662"/>
            <a:ext cx="2641549" cy="246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1925" y="89325"/>
            <a:ext cx="2533325" cy="25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1925" y="2571738"/>
            <a:ext cx="2533325" cy="256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1975" y="66925"/>
            <a:ext cx="26113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90962" y="2508703"/>
            <a:ext cx="2533326" cy="2575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idx="4294967295" type="title"/>
          </p:nvPr>
        </p:nvSpPr>
        <p:spPr>
          <a:xfrm>
            <a:off x="2195250" y="-12"/>
            <a:ext cx="475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066E6"/>
                </a:solidFill>
                <a:latin typeface="Lexend"/>
                <a:ea typeface="Lexend"/>
                <a:cs typeface="Lexend"/>
                <a:sym typeface="Lexend"/>
              </a:rPr>
              <a:t>Resultados</a:t>
            </a:r>
            <a:endParaRPr b="1">
              <a:solidFill>
                <a:srgbClr val="8066E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0" l="0" r="566" t="0"/>
          <a:stretch/>
        </p:blipFill>
        <p:spPr>
          <a:xfrm>
            <a:off x="4612675" y="926600"/>
            <a:ext cx="4455126" cy="252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 rotWithShape="1">
          <a:blip r:embed="rId4">
            <a:alphaModFix/>
          </a:blip>
          <a:srcRect b="0" l="0" r="566" t="0"/>
          <a:stretch/>
        </p:blipFill>
        <p:spPr>
          <a:xfrm>
            <a:off x="76200" y="926600"/>
            <a:ext cx="4455126" cy="252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5745688" y="3446925"/>
            <a:ext cx="218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Com modificações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1209213" y="3446925"/>
            <a:ext cx="218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Sem</a:t>
            </a:r>
            <a:r>
              <a:rPr lang="en" sz="1600">
                <a:solidFill>
                  <a:schemeClr val="dk2"/>
                </a:solidFill>
              </a:rPr>
              <a:t> modificações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ctrTitle"/>
          </p:nvPr>
        </p:nvSpPr>
        <p:spPr>
          <a:xfrm>
            <a:off x="169500" y="715500"/>
            <a:ext cx="88050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highlight>
                  <a:srgbClr val="8066E6"/>
                </a:highlight>
                <a:latin typeface="Lexend"/>
                <a:ea typeface="Lexend"/>
                <a:cs typeface="Lexend"/>
                <a:sym typeface="Lexend"/>
              </a:rPr>
              <a:t>ㅤ</a:t>
            </a:r>
            <a:r>
              <a:rPr b="1" lang="en" sz="3500">
                <a:solidFill>
                  <a:schemeClr val="lt1"/>
                </a:solidFill>
                <a:highlight>
                  <a:srgbClr val="8066E6"/>
                </a:highlight>
                <a:latin typeface="Lexend"/>
                <a:ea typeface="Lexend"/>
                <a:cs typeface="Lexend"/>
                <a:sym typeface="Lexend"/>
              </a:rPr>
              <a:t>Conclusão</a:t>
            </a:r>
            <a:r>
              <a:rPr b="1" lang="en" sz="3300">
                <a:solidFill>
                  <a:schemeClr val="lt1"/>
                </a:solidFill>
                <a:highlight>
                  <a:srgbClr val="8066E6"/>
                </a:highlight>
                <a:latin typeface="Lexend"/>
                <a:ea typeface="Lexend"/>
                <a:cs typeface="Lexend"/>
                <a:sym typeface="Lexend"/>
              </a:rPr>
              <a:t>ㅤ</a:t>
            </a:r>
            <a:r>
              <a:rPr b="1" lang="en" sz="3500">
                <a:solidFill>
                  <a:schemeClr val="lt1"/>
                </a:solidFill>
                <a:highlight>
                  <a:srgbClr val="8066E6"/>
                </a:highlight>
                <a:latin typeface="Lexend"/>
                <a:ea typeface="Lexend"/>
                <a:cs typeface="Lexend"/>
                <a:sym typeface="Lexend"/>
              </a:rPr>
              <a:t>‎ </a:t>
            </a:r>
            <a:endParaRPr b="1" sz="3500">
              <a:solidFill>
                <a:schemeClr val="lt1"/>
              </a:solidFill>
              <a:highlight>
                <a:srgbClr val="8066E6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00" y="206275"/>
            <a:ext cx="1191923" cy="4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>
            <p:ph idx="1" type="subTitle"/>
          </p:nvPr>
        </p:nvSpPr>
        <p:spPr>
          <a:xfrm>
            <a:off x="6766560" y="0"/>
            <a:ext cx="24393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Lexend"/>
                <a:ea typeface="Lexend"/>
                <a:cs typeface="Lexend"/>
                <a:sym typeface="Lexend"/>
              </a:rPr>
              <a:t>Francisco Ribeiro </a:t>
            </a:r>
            <a:r>
              <a:rPr lang="en" sz="2721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" sz="2089">
                <a:latin typeface="Lexend"/>
                <a:ea typeface="Lexend"/>
                <a:cs typeface="Lexend"/>
                <a:sym typeface="Lexend"/>
              </a:rPr>
              <a:t>|  up202104797</a:t>
            </a:r>
            <a:endParaRPr sz="2089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Lexend"/>
                <a:ea typeface="Lexend"/>
                <a:cs typeface="Lexend"/>
                <a:sym typeface="Lexend"/>
              </a:rPr>
              <a:t>Marisa Azevedo  </a:t>
            </a:r>
            <a:r>
              <a:rPr lang="en" sz="2089">
                <a:latin typeface="Lexend"/>
                <a:ea typeface="Lexend"/>
                <a:cs typeface="Lexend"/>
                <a:sym typeface="Lexend"/>
              </a:rPr>
              <a:t>   |  up202108624</a:t>
            </a:r>
            <a:endParaRPr sz="2089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 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2" name="Google Shape;122;p21"/>
          <p:cNvSpPr txBox="1"/>
          <p:nvPr>
            <p:ph idx="1" type="subTitle"/>
          </p:nvPr>
        </p:nvSpPr>
        <p:spPr>
          <a:xfrm>
            <a:off x="1122300" y="1578450"/>
            <a:ext cx="6899400" cy="22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Com esta análise, verificámos que o nosso modelo com alterações melhorou ligeiramente em comparação com o modelo sem alterações. Como a duração de um episódio é maioritariamente mais curta e as recompensas permanecem lineares e constantes e, fora disso, também achamos que a </a:t>
            </a:r>
            <a:r>
              <a:rPr lang="en" sz="1300">
                <a:latin typeface="Lexend"/>
                <a:ea typeface="Lexend"/>
                <a:cs typeface="Lexend"/>
                <a:sym typeface="Lexend"/>
              </a:rPr>
              <a:t>nível</a:t>
            </a:r>
            <a:r>
              <a:rPr lang="en" sz="1300">
                <a:latin typeface="Lexend"/>
                <a:ea typeface="Lexend"/>
                <a:cs typeface="Lexend"/>
                <a:sym typeface="Lexend"/>
              </a:rPr>
              <a:t> de renderização, o nosso modelo por norma parece-se comportar melhor, consideramos que as nossas alterações foram positivas e melhoraram o modelo.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8F795E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